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81" r:id="rId5"/>
    <p:sldId id="280" r:id="rId6"/>
    <p:sldId id="277" r:id="rId7"/>
    <p:sldId id="279" r:id="rId8"/>
    <p:sldId id="278" r:id="rId9"/>
    <p:sldId id="276" r:id="rId10"/>
    <p:sldId id="275" r:id="rId11"/>
    <p:sldId id="274" r:id="rId12"/>
    <p:sldId id="273" r:id="rId13"/>
    <p:sldId id="266" r:id="rId14"/>
    <p:sldId id="267" r:id="rId15"/>
    <p:sldId id="269" r:id="rId16"/>
    <p:sldId id="272" r:id="rId17"/>
    <p:sldId id="271" r:id="rId18"/>
    <p:sldId id="270" r:id="rId19"/>
    <p:sldId id="268" r:id="rId20"/>
    <p:sldId id="259" r:id="rId2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3" autoAdjust="0"/>
    <p:restoredTop sz="94660"/>
  </p:normalViewPr>
  <p:slideViewPr>
    <p:cSldViewPr snapToGrid="0">
      <p:cViewPr>
        <p:scale>
          <a:sx n="76" d="100"/>
          <a:sy n="76" d="100"/>
        </p:scale>
        <p:origin x="-51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3557588" y="630238"/>
            <a:ext cx="5235575" cy="5229225"/>
          </a:xfrm>
          <a:custGeom>
            <a:avLst/>
            <a:gdLst>
              <a:gd name="T0" fmla="*/ 0 w 3298"/>
              <a:gd name="T1" fmla="*/ 0 h 3294"/>
              <a:gd name="T2" fmla="*/ 3298 w 3298"/>
              <a:gd name="T3" fmla="*/ 3294 h 3294"/>
            </a:gdLst>
            <a:ahLst/>
            <a:cxnLst>
              <a:cxn ang="0">
                <a:pos x="1802" y="55"/>
              </a:cxn>
              <a:cxn ang="0">
                <a:pos x="1984" y="129"/>
              </a:cxn>
              <a:cxn ang="0">
                <a:pos x="2187" y="111"/>
              </a:cxn>
              <a:cxn ang="0">
                <a:pos x="2350" y="175"/>
              </a:cxn>
              <a:cxn ang="0">
                <a:pos x="2467" y="319"/>
              </a:cxn>
              <a:cxn ang="0">
                <a:pos x="2623" y="402"/>
              </a:cxn>
              <a:cxn ang="0">
                <a:pos x="2793" y="464"/>
              </a:cxn>
              <a:cxn ang="0">
                <a:pos x="2879" y="613"/>
              </a:cxn>
              <a:cxn ang="0">
                <a:pos x="2940" y="785"/>
              </a:cxn>
              <a:cxn ang="0">
                <a:pos x="3076" y="907"/>
              </a:cxn>
              <a:cxn ang="0">
                <a:pos x="3182" y="1047"/>
              </a:cxn>
              <a:cxn ang="0">
                <a:pos x="3171" y="1246"/>
              </a:cxn>
              <a:cxn ang="0">
                <a:pos x="3209" y="1434"/>
              </a:cxn>
              <a:cxn ang="0">
                <a:pos x="3295" y="1615"/>
              </a:cxn>
              <a:cxn ang="0">
                <a:pos x="3243" y="1800"/>
              </a:cxn>
              <a:cxn ang="0">
                <a:pos x="3169" y="1981"/>
              </a:cxn>
              <a:cxn ang="0">
                <a:pos x="3187" y="2184"/>
              </a:cxn>
              <a:cxn ang="0">
                <a:pos x="3123" y="2347"/>
              </a:cxn>
              <a:cxn ang="0">
                <a:pos x="2978" y="2464"/>
              </a:cxn>
              <a:cxn ang="0">
                <a:pos x="2895" y="2620"/>
              </a:cxn>
              <a:cxn ang="0">
                <a:pos x="2833" y="2790"/>
              </a:cxn>
              <a:cxn ang="0">
                <a:pos x="2684" y="2876"/>
              </a:cxn>
              <a:cxn ang="0">
                <a:pos x="2512" y="2937"/>
              </a:cxn>
              <a:cxn ang="0">
                <a:pos x="2390" y="3072"/>
              </a:cxn>
              <a:cxn ang="0">
                <a:pos x="2250" y="3178"/>
              </a:cxn>
              <a:cxn ang="0">
                <a:pos x="2051" y="3167"/>
              </a:cxn>
              <a:cxn ang="0">
                <a:pos x="1862" y="3205"/>
              </a:cxn>
              <a:cxn ang="0">
                <a:pos x="1681" y="3291"/>
              </a:cxn>
              <a:cxn ang="0">
                <a:pos x="1496" y="3239"/>
              </a:cxn>
              <a:cxn ang="0">
                <a:pos x="1314" y="3165"/>
              </a:cxn>
              <a:cxn ang="0">
                <a:pos x="1111" y="3183"/>
              </a:cxn>
              <a:cxn ang="0">
                <a:pos x="948" y="3119"/>
              </a:cxn>
              <a:cxn ang="0">
                <a:pos x="831" y="2975"/>
              </a:cxn>
              <a:cxn ang="0">
                <a:pos x="675" y="2892"/>
              </a:cxn>
              <a:cxn ang="0">
                <a:pos x="505" y="2830"/>
              </a:cxn>
              <a:cxn ang="0">
                <a:pos x="419" y="2681"/>
              </a:cxn>
              <a:cxn ang="0">
                <a:pos x="358" y="2509"/>
              </a:cxn>
              <a:cxn ang="0">
                <a:pos x="222" y="2387"/>
              </a:cxn>
              <a:cxn ang="0">
                <a:pos x="116" y="2247"/>
              </a:cxn>
              <a:cxn ang="0">
                <a:pos x="127" y="2048"/>
              </a:cxn>
              <a:cxn ang="0">
                <a:pos x="90" y="1860"/>
              </a:cxn>
              <a:cxn ang="0">
                <a:pos x="3" y="1679"/>
              </a:cxn>
              <a:cxn ang="0">
                <a:pos x="55" y="1494"/>
              </a:cxn>
              <a:cxn ang="0">
                <a:pos x="129" y="1313"/>
              </a:cxn>
              <a:cxn ang="0">
                <a:pos x="111" y="1110"/>
              </a:cxn>
              <a:cxn ang="0">
                <a:pos x="175" y="947"/>
              </a:cxn>
              <a:cxn ang="0">
                <a:pos x="320" y="830"/>
              </a:cxn>
              <a:cxn ang="0">
                <a:pos x="403" y="674"/>
              </a:cxn>
              <a:cxn ang="0">
                <a:pos x="465" y="504"/>
              </a:cxn>
              <a:cxn ang="0">
                <a:pos x="614" y="418"/>
              </a:cxn>
              <a:cxn ang="0">
                <a:pos x="786" y="357"/>
              </a:cxn>
              <a:cxn ang="0">
                <a:pos x="908" y="222"/>
              </a:cxn>
              <a:cxn ang="0">
                <a:pos x="1048" y="116"/>
              </a:cxn>
              <a:cxn ang="0">
                <a:pos x="1247" y="127"/>
              </a:cxn>
              <a:cxn ang="0">
                <a:pos x="1436" y="89"/>
              </a:cxn>
              <a:cxn ang="0">
                <a:pos x="1617" y="3"/>
              </a:cxn>
            </a:cxnLst>
            <a:rect l="T0" t="T1" r="T2" b="T3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077913" y="6375400"/>
            <a:ext cx="2330450" cy="349250"/>
          </a:xfrm>
        </p:spPr>
        <p:txBody>
          <a:bodyPr/>
          <a:lstStyle>
            <a:lvl1pPr>
              <a:defRPr baseline="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926F82B-2870-4D79-9526-CC4F3CCEAE93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9888" y="6375400"/>
            <a:ext cx="4114800" cy="346075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800" y="6375400"/>
            <a:ext cx="2328863" cy="346075"/>
          </a:xfrm>
        </p:spPr>
        <p:txBody>
          <a:bodyPr/>
          <a:lstStyle>
            <a:lvl1pPr>
              <a:defRPr baseline="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36CA41C-3905-4467-84C7-E5C6DDC81E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BFFA7-8AB0-4611-8A27-015E67D410F6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203E-05B1-41F9-AED1-EA97498D0E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2B69F-CC84-46C3-BD56-528E5C39EF7B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DA365-E276-45A1-B200-1B03511355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D98D-9D65-4933-B52C-5FDE6BFE5DB1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C0AC-757F-4126-9736-B0FB9E139C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0" y="0"/>
              <a:ext cx="2814638" cy="6858000"/>
            </a:xfrm>
            <a:custGeom>
              <a:avLst/>
              <a:gdLst>
                <a:gd name="T0" fmla="*/ 0 w 1773"/>
                <a:gd name="T1" fmla="*/ 0 h 4320"/>
                <a:gd name="T2" fmla="*/ 1773 w 1773"/>
                <a:gd name="T3" fmla="*/ 4320 h 4320"/>
              </a:gdLst>
              <a:ahLst/>
              <a:cxnLst>
                <a:cxn ang="0">
                  <a:pos x="891" y="0"/>
                </a:cxn>
                <a:cxn ang="0">
                  <a:pos x="921" y="111"/>
                </a:cxn>
                <a:cxn ang="0">
                  <a:pos x="957" y="217"/>
                </a:cxn>
                <a:cxn ang="0">
                  <a:pos x="1007" y="312"/>
                </a:cxn>
                <a:cxn ang="0">
                  <a:pos x="1069" y="387"/>
                </a:cxn>
                <a:cxn ang="0">
                  <a:pos x="1145" y="456"/>
                </a:cxn>
                <a:cxn ang="0">
                  <a:pos x="1227" y="520"/>
                </a:cxn>
                <a:cxn ang="0">
                  <a:pos x="1311" y="584"/>
                </a:cxn>
                <a:cxn ang="0">
                  <a:pos x="1390" y="651"/>
                </a:cxn>
                <a:cxn ang="0">
                  <a:pos x="1456" y="725"/>
                </a:cxn>
                <a:cxn ang="0">
                  <a:pos x="1505" y="808"/>
                </a:cxn>
                <a:cxn ang="0">
                  <a:pos x="1530" y="907"/>
                </a:cxn>
                <a:cxn ang="0">
                  <a:pos x="1534" y="1013"/>
                </a:cxn>
                <a:cxn ang="0">
                  <a:pos x="1523" y="1125"/>
                </a:cxn>
                <a:cxn ang="0">
                  <a:pos x="1508" y="1237"/>
                </a:cxn>
                <a:cxn ang="0">
                  <a:pos x="1496" y="1350"/>
                </a:cxn>
                <a:cxn ang="0">
                  <a:pos x="1497" y="1458"/>
                </a:cxn>
                <a:cxn ang="0">
                  <a:pos x="1517" y="1560"/>
                </a:cxn>
                <a:cxn ang="0">
                  <a:pos x="1557" y="1659"/>
                </a:cxn>
                <a:cxn ang="0">
                  <a:pos x="1611" y="1757"/>
                </a:cxn>
                <a:cxn ang="0">
                  <a:pos x="1669" y="1855"/>
                </a:cxn>
                <a:cxn ang="0">
                  <a:pos x="1721" y="1954"/>
                </a:cxn>
                <a:cxn ang="0">
                  <a:pos x="1759" y="2057"/>
                </a:cxn>
                <a:cxn ang="0">
                  <a:pos x="1773" y="2160"/>
                </a:cxn>
                <a:cxn ang="0">
                  <a:pos x="1759" y="2263"/>
                </a:cxn>
                <a:cxn ang="0">
                  <a:pos x="1721" y="2366"/>
                </a:cxn>
                <a:cxn ang="0">
                  <a:pos x="1669" y="2465"/>
                </a:cxn>
                <a:cxn ang="0">
                  <a:pos x="1611" y="2563"/>
                </a:cxn>
                <a:cxn ang="0">
                  <a:pos x="1557" y="2661"/>
                </a:cxn>
                <a:cxn ang="0">
                  <a:pos x="1517" y="2760"/>
                </a:cxn>
                <a:cxn ang="0">
                  <a:pos x="1497" y="2862"/>
                </a:cxn>
                <a:cxn ang="0">
                  <a:pos x="1496" y="2970"/>
                </a:cxn>
                <a:cxn ang="0">
                  <a:pos x="1508" y="3083"/>
                </a:cxn>
                <a:cxn ang="0">
                  <a:pos x="1523" y="3195"/>
                </a:cxn>
                <a:cxn ang="0">
                  <a:pos x="1534" y="3307"/>
                </a:cxn>
                <a:cxn ang="0">
                  <a:pos x="1530" y="3413"/>
                </a:cxn>
                <a:cxn ang="0">
                  <a:pos x="1505" y="3512"/>
                </a:cxn>
                <a:cxn ang="0">
                  <a:pos x="1456" y="3595"/>
                </a:cxn>
                <a:cxn ang="0">
                  <a:pos x="1390" y="3669"/>
                </a:cxn>
                <a:cxn ang="0">
                  <a:pos x="1311" y="3736"/>
                </a:cxn>
                <a:cxn ang="0">
                  <a:pos x="1227" y="3800"/>
                </a:cxn>
                <a:cxn ang="0">
                  <a:pos x="1145" y="3864"/>
                </a:cxn>
                <a:cxn ang="0">
                  <a:pos x="1069" y="3933"/>
                </a:cxn>
                <a:cxn ang="0">
                  <a:pos x="1007" y="4008"/>
                </a:cxn>
                <a:cxn ang="0">
                  <a:pos x="957" y="4103"/>
                </a:cxn>
                <a:cxn ang="0">
                  <a:pos x="921" y="4209"/>
                </a:cxn>
                <a:cxn ang="0">
                  <a:pos x="891" y="4320"/>
                </a:cxn>
                <a:cxn ang="0">
                  <a:pos x="0" y="0"/>
                </a:cxn>
              </a:cxnLst>
              <a:rect l="T0" t="T1" r="T2" b="T3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Freeform 11"/>
            <p:cNvSpPr>
              <a:spLocks/>
            </p:cNvSpPr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>
                <a:gd name="T0" fmla="*/ 0 w 1037"/>
                <a:gd name="T1" fmla="*/ 0 h 4320"/>
                <a:gd name="T2" fmla="*/ 1037 w 1037"/>
                <a:gd name="T3" fmla="*/ 4320 h 4320"/>
              </a:gdLst>
              <a:ahLst/>
              <a:cxnLst>
                <a:cxn ang="0">
                  <a:pos x="188" y="55"/>
                </a:cxn>
                <a:cxn ang="0">
                  <a:pos x="234" y="223"/>
                </a:cxn>
                <a:cxn ang="0">
                  <a:pos x="292" y="381"/>
                </a:cxn>
                <a:cxn ang="0">
                  <a:pos x="382" y="503"/>
                </a:cxn>
                <a:cxn ang="0">
                  <a:pos x="502" y="603"/>
                </a:cxn>
                <a:cxn ang="0">
                  <a:pos x="628" y="700"/>
                </a:cxn>
                <a:cxn ang="0">
                  <a:pos x="736" y="808"/>
                </a:cxn>
                <a:cxn ang="0">
                  <a:pos x="800" y="937"/>
                </a:cxn>
                <a:cxn ang="0">
                  <a:pos x="812" y="1085"/>
                </a:cxn>
                <a:cxn ang="0">
                  <a:pos x="796" y="1242"/>
                </a:cxn>
                <a:cxn ang="0">
                  <a:pos x="778" y="1401"/>
                </a:cxn>
                <a:cxn ang="0">
                  <a:pos x="784" y="1551"/>
                </a:cxn>
                <a:cxn ang="0">
                  <a:pos x="841" y="1702"/>
                </a:cxn>
                <a:cxn ang="0">
                  <a:pos x="926" y="1851"/>
                </a:cxn>
                <a:cxn ang="0">
                  <a:pos x="1003" y="2003"/>
                </a:cxn>
                <a:cxn ang="0">
                  <a:pos x="1037" y="2160"/>
                </a:cxn>
                <a:cxn ang="0">
                  <a:pos x="1003" y="2317"/>
                </a:cxn>
                <a:cxn ang="0">
                  <a:pos x="926" y="2469"/>
                </a:cxn>
                <a:cxn ang="0">
                  <a:pos x="841" y="2618"/>
                </a:cxn>
                <a:cxn ang="0">
                  <a:pos x="784" y="2769"/>
                </a:cxn>
                <a:cxn ang="0">
                  <a:pos x="778" y="2919"/>
                </a:cxn>
                <a:cxn ang="0">
                  <a:pos x="796" y="3078"/>
                </a:cxn>
                <a:cxn ang="0">
                  <a:pos x="812" y="3235"/>
                </a:cxn>
                <a:cxn ang="0">
                  <a:pos x="800" y="3383"/>
                </a:cxn>
                <a:cxn ang="0">
                  <a:pos x="736" y="3512"/>
                </a:cxn>
                <a:cxn ang="0">
                  <a:pos x="628" y="3620"/>
                </a:cxn>
                <a:cxn ang="0">
                  <a:pos x="502" y="3717"/>
                </a:cxn>
                <a:cxn ang="0">
                  <a:pos x="382" y="3817"/>
                </a:cxn>
                <a:cxn ang="0">
                  <a:pos x="292" y="3939"/>
                </a:cxn>
                <a:cxn ang="0">
                  <a:pos x="234" y="4097"/>
                </a:cxn>
                <a:cxn ang="0">
                  <a:pos x="188" y="4265"/>
                </a:cxn>
                <a:cxn ang="0">
                  <a:pos x="17" y="4278"/>
                </a:cxn>
                <a:cxn ang="0">
                  <a:pos x="60" y="4131"/>
                </a:cxn>
                <a:cxn ang="0">
                  <a:pos x="109" y="3964"/>
                </a:cxn>
                <a:cxn ang="0">
                  <a:pos x="186" y="3804"/>
                </a:cxn>
                <a:cxn ang="0">
                  <a:pos x="303" y="3672"/>
                </a:cxn>
                <a:cxn ang="0">
                  <a:pos x="438" y="3565"/>
                </a:cxn>
                <a:cxn ang="0">
                  <a:pos x="561" y="3466"/>
                </a:cxn>
                <a:cxn ang="0">
                  <a:pos x="638" y="3367"/>
                </a:cxn>
                <a:cxn ang="0">
                  <a:pos x="654" y="3265"/>
                </a:cxn>
                <a:cxn ang="0">
                  <a:pos x="642" y="3137"/>
                </a:cxn>
                <a:cxn ang="0">
                  <a:pos x="620" y="2952"/>
                </a:cxn>
                <a:cxn ang="0">
                  <a:pos x="628" y="2737"/>
                </a:cxn>
                <a:cxn ang="0">
                  <a:pos x="685" y="2574"/>
                </a:cxn>
                <a:cxn ang="0">
                  <a:pos x="767" y="2423"/>
                </a:cxn>
                <a:cxn ang="0">
                  <a:pos x="834" y="2303"/>
                </a:cxn>
                <a:cxn ang="0">
                  <a:pos x="873" y="2194"/>
                </a:cxn>
                <a:cxn ang="0">
                  <a:pos x="864" y="2092"/>
                </a:cxn>
                <a:cxn ang="0">
                  <a:pos x="813" y="1978"/>
                </a:cxn>
                <a:cxn ang="0">
                  <a:pos x="739" y="1848"/>
                </a:cxn>
                <a:cxn ang="0">
                  <a:pos x="661" y="1694"/>
                </a:cxn>
                <a:cxn ang="0">
                  <a:pos x="618" y="1511"/>
                </a:cxn>
                <a:cxn ang="0">
                  <a:pos x="626" y="1299"/>
                </a:cxn>
                <a:cxn ang="0">
                  <a:pos x="647" y="1139"/>
                </a:cxn>
                <a:cxn ang="0">
                  <a:pos x="652" y="1018"/>
                </a:cxn>
                <a:cxn ang="0">
                  <a:pos x="620" y="920"/>
                </a:cxn>
                <a:cxn ang="0">
                  <a:pos x="523" y="822"/>
                </a:cxn>
                <a:cxn ang="0">
                  <a:pos x="392" y="721"/>
                </a:cxn>
                <a:cxn ang="0">
                  <a:pos x="261" y="607"/>
                </a:cxn>
                <a:cxn ang="0">
                  <a:pos x="156" y="465"/>
                </a:cxn>
                <a:cxn ang="0">
                  <a:pos x="90" y="301"/>
                </a:cxn>
                <a:cxn ang="0">
                  <a:pos x="46" y="137"/>
                </a:cxn>
                <a:cxn ang="0">
                  <a:pos x="0" y="0"/>
                </a:cxn>
              </a:cxnLst>
              <a:rect l="T0" t="T1" r="T2" b="T3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/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913" y="6375400"/>
            <a:ext cx="1493837" cy="349250"/>
          </a:xfrm>
        </p:spPr>
        <p:txBody>
          <a:bodyPr/>
          <a:lstStyle>
            <a:lvl1pPr>
              <a:defRPr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EB36FF4-8606-4215-A18C-FD4DBB85781D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8438" y="6375400"/>
            <a:ext cx="4114800" cy="34607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513" y="6375400"/>
            <a:ext cx="1487487" cy="346075"/>
          </a:xfrm>
        </p:spPr>
        <p:txBody>
          <a:bodyPr/>
          <a:lstStyle>
            <a:lvl1pPr>
              <a:defRPr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2BB4B7-73B5-40D8-B809-53FEA3ABC14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42195-B9CD-4002-A558-ABC8C56CAE76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9B09-D239-4EE9-BEA9-922B8820B63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62FE-5948-4BB7-9243-5C584C52E1F3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54768-E278-4850-A723-052D5E5B63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DA3D8-53D0-4D8F-A01A-FEF6D6698A65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1197-4507-46B9-9625-CB72E74CA20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3FB29-24F7-4387-8430-18A691DF1A5B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36FAF-967E-44DF-853A-843EB1C233C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>
            <a:off x="7389813" y="0"/>
            <a:ext cx="4802187" cy="6858000"/>
          </a:xfrm>
          <a:custGeom>
            <a:avLst/>
            <a:gdLst>
              <a:gd name="T0" fmla="*/ 0 w 3025"/>
              <a:gd name="T1" fmla="*/ 0 h 4320"/>
              <a:gd name="T2" fmla="*/ 3025 w 3025"/>
              <a:gd name="T3" fmla="*/ 4320 h 4320"/>
            </a:gdLst>
            <a:ahLst/>
            <a:cxnLst>
              <a:cxn ang="0">
                <a:pos x="3025" y="4320"/>
              </a:cxn>
              <a:cxn ang="0">
                <a:pos x="8" y="4243"/>
              </a:cxn>
              <a:cxn ang="0">
                <a:pos x="34" y="4156"/>
              </a:cxn>
              <a:cxn ang="0">
                <a:pos x="69" y="4087"/>
              </a:cxn>
              <a:cxn ang="0">
                <a:pos x="99" y="4007"/>
              </a:cxn>
              <a:cxn ang="0">
                <a:pos x="113" y="3895"/>
              </a:cxn>
              <a:cxn ang="0">
                <a:pos x="99" y="3782"/>
              </a:cxn>
              <a:cxn ang="0">
                <a:pos x="68" y="3702"/>
              </a:cxn>
              <a:cxn ang="0">
                <a:pos x="33" y="3630"/>
              </a:cxn>
              <a:cxn ang="0">
                <a:pos x="7" y="3542"/>
              </a:cxn>
              <a:cxn ang="0">
                <a:pos x="1" y="3418"/>
              </a:cxn>
              <a:cxn ang="0">
                <a:pos x="22" y="3319"/>
              </a:cxn>
              <a:cxn ang="0">
                <a:pos x="56" y="3244"/>
              </a:cxn>
              <a:cxn ang="0">
                <a:pos x="90" y="3171"/>
              </a:cxn>
              <a:cxn ang="0">
                <a:pos x="111" y="3071"/>
              </a:cxn>
              <a:cxn ang="0">
                <a:pos x="106" y="2947"/>
              </a:cxn>
              <a:cxn ang="0">
                <a:pos x="80" y="2858"/>
              </a:cxn>
              <a:cxn ang="0">
                <a:pos x="33" y="2763"/>
              </a:cxn>
              <a:cxn ang="0">
                <a:pos x="7" y="2674"/>
              </a:cxn>
              <a:cxn ang="0">
                <a:pos x="1" y="2550"/>
              </a:cxn>
              <a:cxn ang="0">
                <a:pos x="22" y="2451"/>
              </a:cxn>
              <a:cxn ang="0">
                <a:pos x="68" y="2354"/>
              </a:cxn>
              <a:cxn ang="0">
                <a:pos x="99" y="2274"/>
              </a:cxn>
              <a:cxn ang="0">
                <a:pos x="113" y="2159"/>
              </a:cxn>
              <a:cxn ang="0">
                <a:pos x="99" y="2046"/>
              </a:cxn>
              <a:cxn ang="0">
                <a:pos x="68" y="1966"/>
              </a:cxn>
              <a:cxn ang="0">
                <a:pos x="33" y="1896"/>
              </a:cxn>
              <a:cxn ang="0">
                <a:pos x="7" y="1807"/>
              </a:cxn>
              <a:cxn ang="0">
                <a:pos x="1" y="1683"/>
              </a:cxn>
              <a:cxn ang="0">
                <a:pos x="22" y="1583"/>
              </a:cxn>
              <a:cxn ang="0">
                <a:pos x="56" y="1509"/>
              </a:cxn>
              <a:cxn ang="0">
                <a:pos x="90" y="1435"/>
              </a:cxn>
              <a:cxn ang="0">
                <a:pos x="111" y="1335"/>
              </a:cxn>
              <a:cxn ang="0">
                <a:pos x="106" y="1211"/>
              </a:cxn>
              <a:cxn ang="0">
                <a:pos x="80" y="1123"/>
              </a:cxn>
              <a:cxn ang="0">
                <a:pos x="44" y="1053"/>
              </a:cxn>
              <a:cxn ang="0">
                <a:pos x="13" y="973"/>
              </a:cxn>
              <a:cxn ang="0">
                <a:pos x="0" y="859"/>
              </a:cxn>
              <a:cxn ang="0">
                <a:pos x="13" y="745"/>
              </a:cxn>
              <a:cxn ang="0">
                <a:pos x="44" y="665"/>
              </a:cxn>
              <a:cxn ang="0">
                <a:pos x="80" y="594"/>
              </a:cxn>
              <a:cxn ang="0">
                <a:pos x="106" y="505"/>
              </a:cxn>
              <a:cxn ang="0">
                <a:pos x="111" y="382"/>
              </a:cxn>
              <a:cxn ang="0">
                <a:pos x="90" y="284"/>
              </a:cxn>
              <a:cxn ang="0">
                <a:pos x="58" y="211"/>
              </a:cxn>
              <a:cxn ang="0">
                <a:pos x="24" y="137"/>
              </a:cxn>
              <a:cxn ang="0">
                <a:pos x="3" y="42"/>
              </a:cxn>
            </a:cxnLst>
            <a:rect l="T0" t="T1" r="T2" b="T3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" name="Rectangle 7"/>
          <p:cNvSpPr/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/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65175" y="6375400"/>
            <a:ext cx="1233488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3B489-FC49-4560-ACCF-DC42B6B6531B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438" y="6375400"/>
            <a:ext cx="3482975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188" y="6375400"/>
            <a:ext cx="1231900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77732-6FAA-4B9C-A64B-749189977A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>
            <a:off x="7389813" y="0"/>
            <a:ext cx="4802187" cy="6858000"/>
          </a:xfrm>
          <a:custGeom>
            <a:avLst/>
            <a:gdLst>
              <a:gd name="T0" fmla="*/ 0 w 3025"/>
              <a:gd name="T1" fmla="*/ 0 h 4320"/>
              <a:gd name="T2" fmla="*/ 3025 w 3025"/>
              <a:gd name="T3" fmla="*/ 4320 h 4320"/>
            </a:gdLst>
            <a:ahLst/>
            <a:cxnLst>
              <a:cxn ang="0">
                <a:pos x="3025" y="4320"/>
              </a:cxn>
              <a:cxn ang="0">
                <a:pos x="8" y="4243"/>
              </a:cxn>
              <a:cxn ang="0">
                <a:pos x="34" y="4156"/>
              </a:cxn>
              <a:cxn ang="0">
                <a:pos x="69" y="4087"/>
              </a:cxn>
              <a:cxn ang="0">
                <a:pos x="99" y="4007"/>
              </a:cxn>
              <a:cxn ang="0">
                <a:pos x="113" y="3895"/>
              </a:cxn>
              <a:cxn ang="0">
                <a:pos x="99" y="3782"/>
              </a:cxn>
              <a:cxn ang="0">
                <a:pos x="68" y="3702"/>
              </a:cxn>
              <a:cxn ang="0">
                <a:pos x="33" y="3630"/>
              </a:cxn>
              <a:cxn ang="0">
                <a:pos x="7" y="3542"/>
              </a:cxn>
              <a:cxn ang="0">
                <a:pos x="1" y="3418"/>
              </a:cxn>
              <a:cxn ang="0">
                <a:pos x="22" y="3319"/>
              </a:cxn>
              <a:cxn ang="0">
                <a:pos x="56" y="3244"/>
              </a:cxn>
              <a:cxn ang="0">
                <a:pos x="90" y="3171"/>
              </a:cxn>
              <a:cxn ang="0">
                <a:pos x="111" y="3071"/>
              </a:cxn>
              <a:cxn ang="0">
                <a:pos x="106" y="2947"/>
              </a:cxn>
              <a:cxn ang="0">
                <a:pos x="80" y="2858"/>
              </a:cxn>
              <a:cxn ang="0">
                <a:pos x="33" y="2763"/>
              </a:cxn>
              <a:cxn ang="0">
                <a:pos x="7" y="2674"/>
              </a:cxn>
              <a:cxn ang="0">
                <a:pos x="1" y="2550"/>
              </a:cxn>
              <a:cxn ang="0">
                <a:pos x="22" y="2451"/>
              </a:cxn>
              <a:cxn ang="0">
                <a:pos x="68" y="2354"/>
              </a:cxn>
              <a:cxn ang="0">
                <a:pos x="99" y="2274"/>
              </a:cxn>
              <a:cxn ang="0">
                <a:pos x="113" y="2159"/>
              </a:cxn>
              <a:cxn ang="0">
                <a:pos x="99" y="2046"/>
              </a:cxn>
              <a:cxn ang="0">
                <a:pos x="68" y="1966"/>
              </a:cxn>
              <a:cxn ang="0">
                <a:pos x="33" y="1896"/>
              </a:cxn>
              <a:cxn ang="0">
                <a:pos x="7" y="1807"/>
              </a:cxn>
              <a:cxn ang="0">
                <a:pos x="1" y="1683"/>
              </a:cxn>
              <a:cxn ang="0">
                <a:pos x="22" y="1583"/>
              </a:cxn>
              <a:cxn ang="0">
                <a:pos x="56" y="1509"/>
              </a:cxn>
              <a:cxn ang="0">
                <a:pos x="90" y="1435"/>
              </a:cxn>
              <a:cxn ang="0">
                <a:pos x="111" y="1335"/>
              </a:cxn>
              <a:cxn ang="0">
                <a:pos x="106" y="1211"/>
              </a:cxn>
              <a:cxn ang="0">
                <a:pos x="80" y="1123"/>
              </a:cxn>
              <a:cxn ang="0">
                <a:pos x="44" y="1053"/>
              </a:cxn>
              <a:cxn ang="0">
                <a:pos x="13" y="973"/>
              </a:cxn>
              <a:cxn ang="0">
                <a:pos x="0" y="859"/>
              </a:cxn>
              <a:cxn ang="0">
                <a:pos x="13" y="745"/>
              </a:cxn>
              <a:cxn ang="0">
                <a:pos x="44" y="665"/>
              </a:cxn>
              <a:cxn ang="0">
                <a:pos x="80" y="594"/>
              </a:cxn>
              <a:cxn ang="0">
                <a:pos x="106" y="505"/>
              </a:cxn>
              <a:cxn ang="0">
                <a:pos x="111" y="382"/>
              </a:cxn>
              <a:cxn ang="0">
                <a:pos x="90" y="284"/>
              </a:cxn>
              <a:cxn ang="0">
                <a:pos x="58" y="211"/>
              </a:cxn>
              <a:cxn ang="0">
                <a:pos x="24" y="137"/>
              </a:cxn>
              <a:cxn ang="0">
                <a:pos x="3" y="42"/>
              </a:cxn>
            </a:cxnLst>
            <a:rect l="T0" t="T1" r="T2" b="T3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" name="Rectangle 11"/>
          <p:cNvSpPr/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simgeye tıklayın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/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65175" y="6375400"/>
            <a:ext cx="1233488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2F4BA-09F5-44DF-B103-F3775546B270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438" y="6375400"/>
            <a:ext cx="3482975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8013" y="6375400"/>
            <a:ext cx="1233487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BD59F-9919-4FFD-8AA3-258FD7D9A6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0950" y="382588"/>
            <a:ext cx="10179050" cy="1492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50950" y="2286000"/>
            <a:ext cx="1017905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0950" y="6375400"/>
            <a:ext cx="233045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C6103-2F20-489C-9675-EB2C1F269F98}" type="datetimeFigureOut">
              <a:rPr lang="tr-TR"/>
              <a:pPr>
                <a:defRPr/>
              </a:pPr>
              <a:t>05.05.2021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400"/>
            <a:ext cx="41148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75400"/>
            <a:ext cx="28194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7628CC-CBDC-4B63-8DEA-53431C00CB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31" name="Freeform 6"/>
          <p:cNvSpPr>
            <a:spLocks/>
          </p:cNvSpPr>
          <p:nvPr/>
        </p:nvSpPr>
        <p:spPr bwMode="auto">
          <a:xfrm>
            <a:off x="0" y="0"/>
            <a:ext cx="885825" cy="6858000"/>
          </a:xfrm>
          <a:custGeom>
            <a:avLst/>
            <a:gdLst>
              <a:gd name="T0" fmla="*/ 0 w 558"/>
              <a:gd name="T1" fmla="*/ 0 h 4320"/>
              <a:gd name="T2" fmla="*/ 558 w 558"/>
              <a:gd name="T3" fmla="*/ 4320 h 4320"/>
            </a:gdLst>
            <a:ahLst/>
            <a:cxnLst>
              <a:cxn ang="0">
                <a:pos x="448" y="43"/>
              </a:cxn>
              <a:cxn ang="0">
                <a:pos x="469" y="143"/>
              </a:cxn>
              <a:cxn ang="0">
                <a:pos x="503" y="216"/>
              </a:cxn>
              <a:cxn ang="0">
                <a:pos x="535" y="289"/>
              </a:cxn>
              <a:cxn ang="0">
                <a:pos x="556" y="389"/>
              </a:cxn>
              <a:cxn ang="0">
                <a:pos x="552" y="513"/>
              </a:cxn>
              <a:cxn ang="0">
                <a:pos x="525" y="601"/>
              </a:cxn>
              <a:cxn ang="0">
                <a:pos x="491" y="672"/>
              </a:cxn>
              <a:cxn ang="0">
                <a:pos x="460" y="750"/>
              </a:cxn>
              <a:cxn ang="0">
                <a:pos x="447" y="864"/>
              </a:cxn>
              <a:cxn ang="0">
                <a:pos x="460" y="978"/>
              </a:cxn>
              <a:cxn ang="0">
                <a:pos x="491" y="1056"/>
              </a:cxn>
              <a:cxn ang="0">
                <a:pos x="525" y="1127"/>
              </a:cxn>
              <a:cxn ang="0">
                <a:pos x="552" y="1215"/>
              </a:cxn>
              <a:cxn ang="0">
                <a:pos x="556" y="1339"/>
              </a:cxn>
              <a:cxn ang="0">
                <a:pos x="535" y="1439"/>
              </a:cxn>
              <a:cxn ang="0">
                <a:pos x="503" y="1512"/>
              </a:cxn>
              <a:cxn ang="0">
                <a:pos x="469" y="1585"/>
              </a:cxn>
              <a:cxn ang="0">
                <a:pos x="448" y="1685"/>
              </a:cxn>
              <a:cxn ang="0">
                <a:pos x="453" y="1809"/>
              </a:cxn>
              <a:cxn ang="0">
                <a:pos x="479" y="1897"/>
              </a:cxn>
              <a:cxn ang="0">
                <a:pos x="515" y="1968"/>
              </a:cxn>
              <a:cxn ang="0">
                <a:pos x="545" y="2046"/>
              </a:cxn>
              <a:cxn ang="0">
                <a:pos x="558" y="2159"/>
              </a:cxn>
              <a:cxn ang="0">
                <a:pos x="545" y="2274"/>
              </a:cxn>
              <a:cxn ang="0">
                <a:pos x="515" y="2352"/>
              </a:cxn>
              <a:cxn ang="0">
                <a:pos x="479" y="2423"/>
              </a:cxn>
              <a:cxn ang="0">
                <a:pos x="453" y="2511"/>
              </a:cxn>
              <a:cxn ang="0">
                <a:pos x="448" y="2635"/>
              </a:cxn>
              <a:cxn ang="0">
                <a:pos x="469" y="2735"/>
              </a:cxn>
              <a:cxn ang="0">
                <a:pos x="515" y="2832"/>
              </a:cxn>
              <a:cxn ang="0">
                <a:pos x="545" y="2910"/>
              </a:cxn>
              <a:cxn ang="0">
                <a:pos x="558" y="3024"/>
              </a:cxn>
              <a:cxn ang="0">
                <a:pos x="545" y="3138"/>
              </a:cxn>
              <a:cxn ang="0">
                <a:pos x="515" y="3216"/>
              </a:cxn>
              <a:cxn ang="0">
                <a:pos x="479" y="3287"/>
              </a:cxn>
              <a:cxn ang="0">
                <a:pos x="453" y="3375"/>
              </a:cxn>
              <a:cxn ang="0">
                <a:pos x="448" y="3499"/>
              </a:cxn>
              <a:cxn ang="0">
                <a:pos x="469" y="3599"/>
              </a:cxn>
              <a:cxn ang="0">
                <a:pos x="503" y="3672"/>
              </a:cxn>
              <a:cxn ang="0">
                <a:pos x="535" y="3745"/>
              </a:cxn>
              <a:cxn ang="0">
                <a:pos x="556" y="3845"/>
              </a:cxn>
              <a:cxn ang="0">
                <a:pos x="552" y="3969"/>
              </a:cxn>
              <a:cxn ang="0">
                <a:pos x="525" y="4057"/>
              </a:cxn>
              <a:cxn ang="0">
                <a:pos x="491" y="4128"/>
              </a:cxn>
              <a:cxn ang="0">
                <a:pos x="460" y="4206"/>
              </a:cxn>
              <a:cxn ang="0">
                <a:pos x="447" y="4320"/>
              </a:cxn>
            </a:cxnLst>
            <a:rect l="T0" t="T1" r="T2" b="T3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11907838" y="0"/>
            <a:ext cx="284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74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5100" kern="1200" cap="all" spc="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itchFamily="34" charset="0"/>
        </a:defRPr>
      </a:lvl9pPr>
    </p:titleStyle>
    <p:bodyStyle>
      <a:lvl1pPr marL="2286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/>
        <a:buChar char="–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88678" y="2609024"/>
            <a:ext cx="8045450" cy="742950"/>
          </a:xfrm>
        </p:spPr>
        <p:txBody>
          <a:bodyPr/>
          <a:lstStyle/>
          <a:p>
            <a:r>
              <a:rPr lang="tr-TR" sz="4000" cap="none" dirty="0" smtClean="0"/>
              <a:t>ÖZ DİSİPLİN BECERİLERİ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2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34" name="İçerik Yer Tutucusu 2"/>
          <p:cNvSpPr>
            <a:spLocks noGrp="1"/>
          </p:cNvSpPr>
          <p:nvPr>
            <p:ph idx="1"/>
          </p:nvPr>
        </p:nvSpPr>
        <p:spPr>
          <a:xfrm>
            <a:off x="2895600" y="2178050"/>
            <a:ext cx="8534400" cy="37020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z="3600" b="1" smtClean="0">
                <a:solidFill>
                  <a:schemeClr val="tx1"/>
                </a:solidFill>
              </a:rPr>
              <a:t>4. ZAMAN YÖNETİMİ</a:t>
            </a:r>
          </a:p>
          <a:p>
            <a:endParaRPr lang="tr-TR" sz="3600" b="1" smtClean="0">
              <a:solidFill>
                <a:schemeClr val="tx1"/>
              </a:solidFill>
            </a:endParaRPr>
          </a:p>
          <a:p>
            <a:r>
              <a:rPr lang="tr-TR" sz="2400" smtClean="0">
                <a:solidFill>
                  <a:schemeClr val="tx1"/>
                </a:solidFill>
              </a:rPr>
              <a:t> Zamanınızı doğru yönettiğinizde sizin için önemli şeylere de vakit ayırabilirsiniz. Uzun vadeli planlarınızı gerçekleştirebilmek için de en acil işlere değil, en önemli işlere zaman ayırmak şarttır. </a:t>
            </a:r>
          </a:p>
        </p:txBody>
      </p:sp>
      <p:pic>
        <p:nvPicPr>
          <p:cNvPr id="22536" name="Picture 8" descr="10 Popüler Zaman Yönetimi Tekniği | AB Proje Yönetim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3038" y="454025"/>
            <a:ext cx="414020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56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58" name="İçerik Yer Tutucusu 2"/>
          <p:cNvSpPr>
            <a:spLocks noGrp="1"/>
          </p:cNvSpPr>
          <p:nvPr>
            <p:ph idx="1"/>
          </p:nvPr>
        </p:nvSpPr>
        <p:spPr>
          <a:xfrm>
            <a:off x="2895600" y="2178050"/>
            <a:ext cx="8534400" cy="37020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z="3600" b="1" smtClean="0">
                <a:solidFill>
                  <a:srgbClr val="000000"/>
                </a:solidFill>
              </a:rPr>
              <a:t>5</a:t>
            </a:r>
            <a:r>
              <a:rPr lang="en-US" sz="3600" b="1" smtClean="0">
                <a:solidFill>
                  <a:srgbClr val="000000"/>
                </a:solidFill>
              </a:rPr>
              <a:t>. AZ</a:t>
            </a:r>
            <a:r>
              <a:rPr lang="tr-TR" sz="3600" b="1" smtClean="0">
                <a:solidFill>
                  <a:srgbClr val="000000"/>
                </a:solidFill>
              </a:rPr>
              <a:t>İ</a:t>
            </a:r>
            <a:r>
              <a:rPr lang="en-US" sz="3600" b="1" smtClean="0">
                <a:solidFill>
                  <a:srgbClr val="000000"/>
                </a:solidFill>
              </a:rPr>
              <a:t>M VE DAYANIKLILIK</a:t>
            </a:r>
            <a:endParaRPr lang="tr-TR" sz="3600" b="1" smtClean="0">
              <a:solidFill>
                <a:srgbClr val="000000"/>
              </a:solidFill>
            </a:endParaRPr>
          </a:p>
          <a:p>
            <a:pPr>
              <a:buFont typeface="Arial" charset="0"/>
              <a:buNone/>
            </a:pPr>
            <a:endParaRPr lang="en-US" sz="3600" b="1" smtClean="0">
              <a:solidFill>
                <a:srgbClr val="000000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Tüm zorluluklara rağmen vazgeçilmemesi ve başarılı olunacağına inanılmasıdır.</a:t>
            </a:r>
            <a:endParaRPr lang="tr-TR" sz="2400" smtClean="0">
              <a:solidFill>
                <a:schemeClr val="tx1"/>
              </a:solidFill>
            </a:endParaRPr>
          </a:p>
          <a:p>
            <a:r>
              <a:rPr lang="tr-TR" sz="2400" smtClean="0">
                <a:solidFill>
                  <a:schemeClr val="tx1"/>
                </a:solidFill>
              </a:rPr>
              <a:t>Başarılı insanların belki de tutundukları en önemli dal amaçtan dönmemek, vazgeçmemek ve ısrar etmektir.  </a:t>
            </a:r>
            <a:endParaRPr lang="en-US" sz="2400" smtClean="0">
              <a:solidFill>
                <a:schemeClr val="tx1"/>
              </a:solidFill>
            </a:endParaRPr>
          </a:p>
          <a:p>
            <a:endParaRPr lang="tr-TR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2895600" y="382588"/>
            <a:ext cx="8534400" cy="1412875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0" cap="none" smtClean="0">
                <a:solidFill>
                  <a:srgbClr val="000000"/>
                </a:solidFill>
              </a:rPr>
              <a:t>ÖNERİLER</a:t>
            </a:r>
            <a:endParaRPr lang="tr-TR" sz="6000" cap="none" smtClean="0">
              <a:solidFill>
                <a:srgbClr val="000000"/>
              </a:solidFill>
            </a:endParaRPr>
          </a:p>
        </p:txBody>
      </p:sp>
      <p:sp>
        <p:nvSpPr>
          <p:cNvPr id="2458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82" name="İçerik Yer Tutucusu 2"/>
          <p:cNvSpPr>
            <a:spLocks noGrp="1"/>
          </p:cNvSpPr>
          <p:nvPr>
            <p:ph idx="1"/>
          </p:nvPr>
        </p:nvSpPr>
        <p:spPr>
          <a:xfrm>
            <a:off x="2895600" y="2178050"/>
            <a:ext cx="8534400" cy="3702050"/>
          </a:xfrm>
        </p:spPr>
        <p:txBody>
          <a:bodyPr/>
          <a:lstStyle/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US" smtClean="0">
                <a:solidFill>
                  <a:srgbClr val="000000"/>
                </a:solidFill>
              </a:rPr>
              <a:t>Dikkatinizi dağıtan ve aklınızı çelen şeyleri çevrenizden kaldırmak, daha sade bir çalışma ortamına sahip olmak öz disiplin kazanmanın temel koşullarından biridir.</a:t>
            </a:r>
          </a:p>
          <a:p>
            <a:endParaRPr lang="tr-TR" smtClean="0"/>
          </a:p>
        </p:txBody>
      </p:sp>
      <p:sp>
        <p:nvSpPr>
          <p:cNvPr id="24584" name="AutoShape 8" descr="No Phone Cell - Free image on Pixabay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tr-TR"/>
          </a:p>
        </p:txBody>
      </p:sp>
      <p:sp>
        <p:nvSpPr>
          <p:cNvPr id="24586" name="AutoShape 10" descr="No Phone Cell - Free image on Pixabay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tr-TR"/>
          </a:p>
        </p:txBody>
      </p:sp>
      <p:sp>
        <p:nvSpPr>
          <p:cNvPr id="24588" name="AutoShape 12" descr="no-phone-2533390_1280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tr-TR"/>
          </a:p>
        </p:txBody>
      </p:sp>
      <p:pic>
        <p:nvPicPr>
          <p:cNvPr id="24590" name="Picture 14" descr="Nophone png indir ücretsiz - Akıllı telefon NoPhone Mobil Uygulama e-Posta  Telefon - sembol yok şeffaf PNG görüntüs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4950" y="3779838"/>
            <a:ext cx="3351213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04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6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06" name="İçerik Yer Tutucusu 2"/>
          <p:cNvSpPr>
            <a:spLocks noGrp="1"/>
          </p:cNvSpPr>
          <p:nvPr>
            <p:ph idx="1"/>
          </p:nvPr>
        </p:nvSpPr>
        <p:spPr>
          <a:xfrm>
            <a:off x="2895600" y="958850"/>
            <a:ext cx="8534400" cy="49085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mtClean="0">
                <a:solidFill>
                  <a:schemeClr val="tx1"/>
                </a:solidFill>
              </a:rPr>
              <a:t>Açken konsantre olmakta zorlanırsınız ve beyniniz olması gerektiği gibi çalışmaz. Açlık sizi hem verimsiz hem gergin hem de karamsar yapar. Bu da yapmanız gereken işlere ve sorumluluklarınıza olumsuz yansır. </a:t>
            </a:r>
          </a:p>
          <a:p>
            <a:pPr algn="just">
              <a:lnSpc>
                <a:spcPct val="150000"/>
              </a:lnSpc>
            </a:pPr>
            <a:endParaRPr lang="tr-TR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tr-TR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mtClean="0">
                <a:solidFill>
                  <a:schemeClr val="tx1"/>
                </a:solidFill>
              </a:rPr>
              <a:t>Öz disiplin kazanmaya çalışırken kendinizi ödüllendirmelisiniz.</a:t>
            </a:r>
          </a:p>
          <a:p>
            <a:pPr>
              <a:buFont typeface="Arial" charset="0"/>
              <a:buNone/>
            </a:pPr>
            <a:endParaRPr lang="tr-T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628" name="Freeform: Shape 2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5" name="Rectangle 24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30" name="İçerik Yer Tutucusu 2"/>
          <p:cNvSpPr>
            <a:spLocks noGrp="1"/>
          </p:cNvSpPr>
          <p:nvPr>
            <p:ph idx="1"/>
          </p:nvPr>
        </p:nvSpPr>
        <p:spPr>
          <a:xfrm>
            <a:off x="2895600" y="781050"/>
            <a:ext cx="8534400" cy="5099050"/>
          </a:xfrm>
        </p:spPr>
        <p:txBody>
          <a:bodyPr/>
          <a:lstStyle/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Öz disiplin kazanma yolunda ne kadar çaba sarf ederseniz o kadar yol alırsınız. Bu nedenle pişmanlığa ve tereddüde fazla kapılmadan, kendinizi affederek süreci devam ettirmelisiniz.</a:t>
            </a:r>
            <a:endParaRPr lang="tr-TR" smtClean="0">
              <a:solidFill>
                <a:schemeClr val="tx1"/>
              </a:solidFill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buClrTx/>
              <a:buFont typeface="Arial" charset="0"/>
              <a:buChar char="•"/>
            </a:pPr>
            <a:endParaRPr lang="tr-TR" smtClean="0">
              <a:solidFill>
                <a:schemeClr val="tx1"/>
              </a:solidFill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buClrTx/>
              <a:buFont typeface="Arial" charset="0"/>
              <a:buChar char="•"/>
            </a:pPr>
            <a:endParaRPr lang="tr-TR" smtClean="0">
              <a:solidFill>
                <a:schemeClr val="tx1"/>
              </a:solidFill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Uyku ve öz disiplin birbiriyle doğrudan ilişkilidir. Düzenli ve kaliteli bir uyku hem daha disiplin olmanızı sağlar hem de hafızanızı iyileştirir. </a:t>
            </a:r>
            <a:r>
              <a:rPr lang="tr-TR" smtClean="0">
                <a:solidFill>
                  <a:schemeClr val="tx1"/>
                </a:solidFill>
              </a:rPr>
              <a:t>Yeterli uyunmadığında bu ruh durumuna, odaklanmaya, yargı yeteneğine, beslenmeye ve genel sağlığa olumsuz etki eder. </a:t>
            </a:r>
            <a:endParaRPr lang="en-US" smtClean="0">
              <a:solidFill>
                <a:schemeClr val="tx1"/>
              </a:solidFill>
            </a:endParaRPr>
          </a:p>
          <a:p>
            <a:pPr marL="742950" lvl="1" indent="-285750" algn="just">
              <a:lnSpc>
                <a:spcPts val="6000"/>
              </a:lnSpc>
              <a:spcBef>
                <a:spcPct val="0"/>
              </a:spcBef>
              <a:buClrTx/>
              <a:buFont typeface="Arial" charset="0"/>
              <a:buChar char="•"/>
            </a:pPr>
            <a:endParaRPr lang="en-US" smtClean="0">
              <a:solidFill>
                <a:schemeClr val="tx1"/>
              </a:solidFill>
            </a:endParaRPr>
          </a:p>
          <a:p>
            <a:endParaRPr lang="tr-T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52" name="Freeform: Shape 2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5" name="Rectangle 24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54" name="İçerik Yer Tutucusu 2"/>
          <p:cNvSpPr>
            <a:spLocks noGrp="1"/>
          </p:cNvSpPr>
          <p:nvPr>
            <p:ph idx="1"/>
          </p:nvPr>
        </p:nvSpPr>
        <p:spPr>
          <a:xfrm>
            <a:off x="3111500" y="4425950"/>
            <a:ext cx="8534400" cy="3702050"/>
          </a:xfrm>
        </p:spPr>
        <p:txBody>
          <a:bodyPr/>
          <a:lstStyle/>
          <a:p>
            <a:pPr marL="742950" lvl="1" indent="-285750">
              <a:lnSpc>
                <a:spcPts val="6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US" smtClean="0">
                <a:solidFill>
                  <a:srgbClr val="000000"/>
                </a:solidFill>
              </a:rPr>
              <a:t>Egzersiz yapmak damarlarınızdaki kan akışını hızlandırır, hücrelerin daha çok oksijen almasını sağlar.</a:t>
            </a:r>
            <a:r>
              <a:rPr lang="tr-TR" smtClean="0">
                <a:solidFill>
                  <a:srgbClr val="000000"/>
                </a:solidFill>
              </a:rPr>
              <a:t> Bu da bağışıklık sistemimizi güçlendirir.</a:t>
            </a:r>
            <a:endParaRPr lang="en-US" smtClean="0">
              <a:solidFill>
                <a:srgbClr val="000000"/>
              </a:solidFill>
            </a:endParaRPr>
          </a:p>
          <a:p>
            <a:endParaRPr lang="tr-TR" smtClean="0"/>
          </a:p>
        </p:txBody>
      </p:sp>
      <p:pic>
        <p:nvPicPr>
          <p:cNvPr id="27656" name="Picture 8" descr="oz-disiplin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6850" y="306388"/>
            <a:ext cx="5905500" cy="393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6" name="Freeform: Shape 2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5" name="Rectangle 24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78" name="İçerik Yer Tutucusu 2"/>
          <p:cNvSpPr>
            <a:spLocks noGrp="1"/>
          </p:cNvSpPr>
          <p:nvPr>
            <p:ph idx="1"/>
          </p:nvPr>
        </p:nvSpPr>
        <p:spPr>
          <a:xfrm>
            <a:off x="2895600" y="2190750"/>
            <a:ext cx="8534400" cy="3702050"/>
          </a:xfrm>
        </p:spPr>
        <p:txBody>
          <a:bodyPr/>
          <a:lstStyle/>
          <a:p>
            <a:pPr marL="742950" lvl="1" indent="-285750" algn="just">
              <a:lnSpc>
                <a:spcPct val="150000"/>
              </a:lnSpc>
              <a:spcBef>
                <a:spcPct val="0"/>
              </a:spcBef>
              <a:buClrTx/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Öz disiplin kazanmak ve hedeflere ulaşmak için düzenli olmak şarttır. </a:t>
            </a:r>
            <a:r>
              <a:rPr lang="tr-TR" smtClean="0">
                <a:solidFill>
                  <a:schemeClr val="tx1"/>
                </a:solidFill>
              </a:rPr>
              <a:t> Eğer kendinizi dağınık olarak hissediyorsanız yavaş yavaş bu durumu düzeltebilirsiniz. </a:t>
            </a:r>
            <a:endParaRPr lang="en-US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tr-T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3022600" y="522288"/>
            <a:ext cx="8534400" cy="5997575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700" cap="none" smtClean="0">
                <a:solidFill>
                  <a:srgbClr val="000000"/>
                </a:solidFill>
              </a:rPr>
              <a:t>Öz disiplin becerisi yüksek kişilerin;</a:t>
            </a:r>
            <a:br>
              <a:rPr lang="en-US" sz="4700" cap="none" smtClean="0">
                <a:solidFill>
                  <a:srgbClr val="000000"/>
                </a:solidFill>
              </a:rPr>
            </a:br>
            <a:r>
              <a:rPr lang="en-US" sz="4700" cap="none" smtClean="0">
                <a:solidFill>
                  <a:srgbClr val="000000"/>
                </a:solidFill>
              </a:rPr>
              <a:t>daha iyi ilişkiler kurduğu, daha mutlu, daha az stresli, fiziksel ve zihinsel olarak daha sağlıklı ve daha uzun yaşayan insanlar olduklarını gösteren çalışmalar vardır .</a:t>
            </a:r>
            <a:br>
              <a:rPr lang="en-US" sz="4700" cap="none" smtClean="0">
                <a:solidFill>
                  <a:srgbClr val="000000"/>
                </a:solidFill>
              </a:rPr>
            </a:br>
            <a:endParaRPr lang="tr-TR" sz="4700" cap="none" smtClean="0">
              <a:solidFill>
                <a:srgbClr val="000000"/>
              </a:solidFill>
            </a:endParaRPr>
          </a:p>
        </p:txBody>
      </p:sp>
      <p:sp>
        <p:nvSpPr>
          <p:cNvPr id="29700" name="Freeform: Shape 2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5" name="Rectangle 24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2933700" y="1068388"/>
            <a:ext cx="8534400" cy="1412875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700" cap="none" smtClean="0">
                <a:solidFill>
                  <a:srgbClr val="000000"/>
                </a:solidFill>
              </a:rPr>
              <a:t>ALIŞKANLIKLAR: ÖZDİSİPLİNE GİDEN YOL</a:t>
            </a:r>
            <a:br>
              <a:rPr lang="en-US" sz="4700" cap="none" smtClean="0">
                <a:solidFill>
                  <a:srgbClr val="000000"/>
                </a:solidFill>
              </a:rPr>
            </a:br>
            <a:endParaRPr lang="tr-TR" sz="4700" cap="none" smtClean="0">
              <a:solidFill>
                <a:srgbClr val="000000"/>
              </a:solidFill>
            </a:endParaRPr>
          </a:p>
        </p:txBody>
      </p:sp>
      <p:sp>
        <p:nvSpPr>
          <p:cNvPr id="30724" name="Freeform: Shape 2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5" name="Rectangle 24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726" name="İçerik Yer Tutucusu 2"/>
          <p:cNvSpPr>
            <a:spLocks noGrp="1"/>
          </p:cNvSpPr>
          <p:nvPr>
            <p:ph idx="1"/>
          </p:nvPr>
        </p:nvSpPr>
        <p:spPr>
          <a:xfrm>
            <a:off x="2895600" y="2178050"/>
            <a:ext cx="8534400" cy="370205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Günlük hayatımızda yaşamımızı alışkanlıklarımızla sürdürürüz.</a:t>
            </a:r>
          </a:p>
          <a:p>
            <a:r>
              <a:rPr lang="en-US" smtClean="0">
                <a:solidFill>
                  <a:srgbClr val="000000"/>
                </a:solidFill>
              </a:rPr>
              <a:t>Doğru alışkanlıkların kazanılması ve geliştirilmesi de öz disipline bağlıdır. </a:t>
            </a:r>
          </a:p>
          <a:p>
            <a:endParaRPr lang="tr-TR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Bir davranışın uygulanmasında ısrar ettikçe, o artık alışkanlığa dönüşür.</a:t>
            </a:r>
          </a:p>
          <a:p>
            <a:r>
              <a:rPr lang="en-US" smtClean="0">
                <a:solidFill>
                  <a:srgbClr val="000000"/>
                </a:solidFill>
              </a:rPr>
              <a:t>Davranışların %40’ı alışkanlığa dayalıdır.</a:t>
            </a:r>
          </a:p>
          <a:p>
            <a:endParaRPr lang="tr-TR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Öz disiplin becerisini kontrol etmek için,</a:t>
            </a:r>
            <a:r>
              <a:rPr lang="tr-TR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alışkanlıkları kontrol etmek gerekir.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: Shape 2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5" name="Rectangle 24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750" name="İçerik Yer Tutucusu 2"/>
          <p:cNvSpPr>
            <a:spLocks noGrp="1"/>
          </p:cNvSpPr>
          <p:nvPr>
            <p:ph idx="1"/>
          </p:nvPr>
        </p:nvSpPr>
        <p:spPr>
          <a:xfrm>
            <a:off x="3009900" y="857250"/>
            <a:ext cx="8534400" cy="47180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z="3600" i="1" smtClean="0">
                <a:solidFill>
                  <a:schemeClr val="tx1"/>
                </a:solidFill>
              </a:rPr>
              <a:t>Hayallerinize dikkat edin, çünkü onlar düşünceye dönüşürler.</a:t>
            </a:r>
          </a:p>
          <a:p>
            <a:pPr>
              <a:buFont typeface="Arial" charset="0"/>
              <a:buNone/>
            </a:pPr>
            <a:r>
              <a:rPr lang="tr-TR" sz="3600" i="1" smtClean="0">
                <a:solidFill>
                  <a:schemeClr val="tx1"/>
                </a:solidFill>
              </a:rPr>
              <a:t>Düşüncelerinize dikkat edin; çünkü onlar davranışa dönüşürler.</a:t>
            </a:r>
          </a:p>
          <a:p>
            <a:pPr>
              <a:buFont typeface="Arial" charset="0"/>
              <a:buNone/>
            </a:pPr>
            <a:r>
              <a:rPr lang="tr-TR" sz="3600" i="1" smtClean="0">
                <a:solidFill>
                  <a:schemeClr val="tx1"/>
                </a:solidFill>
              </a:rPr>
              <a:t>Davranışlarınıza dikkat edin; çünkü onlar alışkanlığa dönüşürler.</a:t>
            </a:r>
          </a:p>
          <a:p>
            <a:pPr>
              <a:buFont typeface="Arial" charset="0"/>
              <a:buNone/>
            </a:pPr>
            <a:r>
              <a:rPr lang="tr-TR" sz="3600" i="1" smtClean="0">
                <a:solidFill>
                  <a:schemeClr val="tx1"/>
                </a:solidFill>
              </a:rPr>
              <a:t>Alışkanlıklarınıza dikkat edin; çünkü onlar kaderiniz olur.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2895600" y="382588"/>
            <a:ext cx="8534400" cy="1412875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6000" cap="none" smtClean="0"/>
              <a:t>NEDİR?</a:t>
            </a:r>
          </a:p>
        </p:txBody>
      </p:sp>
      <p:sp>
        <p:nvSpPr>
          <p:cNvPr id="1434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42" name="İçerik Yer Tutucusu 2"/>
          <p:cNvSpPr>
            <a:spLocks noGrp="1"/>
          </p:cNvSpPr>
          <p:nvPr>
            <p:ph idx="1"/>
          </p:nvPr>
        </p:nvSpPr>
        <p:spPr>
          <a:xfrm>
            <a:off x="2895600" y="2178050"/>
            <a:ext cx="8534400" cy="37020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Öz disiplin;</a:t>
            </a:r>
            <a:endParaRPr lang="tr-TR" sz="240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Kişinin kendi kendini örgütlemesi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Öz kontrolünü sağlaması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Sorumluluklarını yerine getirmesi ve</a:t>
            </a:r>
          </a:p>
          <a:p>
            <a:pPr marL="742950" lvl="1" indent="-285750">
              <a:lnSpc>
                <a:spcPct val="150000"/>
              </a:lnSpc>
            </a:pPr>
            <a:r>
              <a:rPr lang="en-US" sz="2400" smtClean="0">
                <a:solidFill>
                  <a:srgbClr val="000000"/>
                </a:solidFill>
              </a:rPr>
              <a:t>Eylemlerini bir plana uygun olarak sürdürebilmesini ifade eder.</a:t>
            </a:r>
          </a:p>
          <a:p>
            <a:endParaRPr lang="tr-TR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 descr="Cici Teşekkürler Sticker Etiket 3 x 3 cm 20li Fiyat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7650" y="1047750"/>
            <a:ext cx="70358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4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4059238" y="320675"/>
            <a:ext cx="6313487" cy="5110163"/>
          </a:xfrm>
          <a:prstGeom prst="cloudCallout">
            <a:avLst>
              <a:gd name="adj1" fmla="val -44394"/>
              <a:gd name="adj2" fmla="val 6481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defTabSz="914400"/>
            <a:endParaRPr lang="tr-TR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987925" y="1419225"/>
            <a:ext cx="43910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tr-TR" sz="3600"/>
              <a:t>Hepimizin tanıdığı, dünyaca ünlü başarılı insanların ortak özellikleri neler olabilir?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88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 idx="4294967295"/>
          </p:nvPr>
        </p:nvSpPr>
        <p:spPr bwMode="auto">
          <a:xfrm>
            <a:off x="2781300" y="560388"/>
            <a:ext cx="8534400" cy="2327275"/>
          </a:xfrm>
          <a:noFill/>
        </p:spPr>
        <p:txBody>
          <a:bodyPr wrap="square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sz="3600" cap="none" smtClean="0"/>
              <a:t>Kendinize bir hedef koyduğunuz zaman onu ancak disiplin ve sıkı çalışmayla elde edebilirsiniz. 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371850" y="3286125"/>
            <a:ext cx="7246938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  <a:buFontTx/>
              <a:buChar char="•"/>
            </a:pPr>
            <a:r>
              <a:rPr lang="tr-TR" sz="2400"/>
              <a:t> </a:t>
            </a:r>
            <a:r>
              <a:rPr lang="en-US" sz="2400"/>
              <a:t>Tüm başarılı insanların ortak özelliklerinden biri </a:t>
            </a:r>
            <a:r>
              <a:rPr lang="tr-TR" sz="2400"/>
              <a:t>de </a:t>
            </a:r>
            <a:r>
              <a:rPr lang="en-US" sz="2400"/>
              <a:t>öz disiplindir. İster özel hayatta ister iş hayatında olsun, öz disiplin çok temel bir kavramdır. Düşüncelerinizi, duygularınız, davranışlarınızı ve alışkanlıklarınızı kontrol altında tutabilmelisiniz.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2895600" y="382588"/>
            <a:ext cx="8534400" cy="1412875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4400" cap="none" smtClean="0"/>
              <a:t>ÖZ DİSİPLİNLE İLGİLİ KİM NE DEMİŞ?</a:t>
            </a:r>
          </a:p>
        </p:txBody>
      </p:sp>
      <p:sp>
        <p:nvSpPr>
          <p:cNvPr id="17412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4" name="İçerik Yer Tutucusu 2"/>
          <p:cNvSpPr>
            <a:spLocks noGrp="1"/>
          </p:cNvSpPr>
          <p:nvPr>
            <p:ph idx="1"/>
          </p:nvPr>
        </p:nvSpPr>
        <p:spPr>
          <a:xfrm>
            <a:off x="2895600" y="2178050"/>
            <a:ext cx="8534400" cy="37020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mtClean="0">
                <a:solidFill>
                  <a:schemeClr val="tx1"/>
                </a:solidFill>
              </a:rPr>
              <a:t>“Genç yaşta elde edilen iyi alışkanlıklar bir kişinin geleceğini doğrudan etkiler.”  (Aristotales)</a:t>
            </a:r>
          </a:p>
          <a:p>
            <a:pPr algn="just">
              <a:lnSpc>
                <a:spcPct val="150000"/>
              </a:lnSpc>
            </a:pPr>
            <a:r>
              <a:rPr lang="tr-TR" smtClean="0">
                <a:solidFill>
                  <a:schemeClr val="tx1"/>
                </a:solidFill>
              </a:rPr>
              <a:t>“Öz disiplin varsa her şeyi başarmak mümkündür.” (Theodore Roosevelt)</a:t>
            </a:r>
          </a:p>
          <a:p>
            <a:pPr algn="just">
              <a:lnSpc>
                <a:spcPct val="150000"/>
              </a:lnSpc>
            </a:pPr>
            <a:r>
              <a:rPr lang="tr-TR" smtClean="0">
                <a:solidFill>
                  <a:schemeClr val="tx1"/>
                </a:solidFill>
              </a:rPr>
              <a:t>“Hedef ve başarı arasındaki köprüye öz disiplin adı verilir.” (Jim Rohn)</a:t>
            </a:r>
          </a:p>
          <a:p>
            <a:pPr algn="just">
              <a:lnSpc>
                <a:spcPct val="150000"/>
              </a:lnSpc>
            </a:pPr>
            <a:r>
              <a:rPr lang="tr-TR" smtClean="0">
                <a:solidFill>
                  <a:schemeClr val="tx1"/>
                </a:solidFill>
              </a:rPr>
              <a:t>“Özgüvenin temelinde eğitim ve öz disiplin vardır.” (Robert Kiyosaki)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2794000" y="0"/>
            <a:ext cx="8534400" cy="1412875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tr-TR" cap="none" smtClean="0"/>
              <a:t>ÖZ DİSİPLİN Mİ ZEKA MI?</a:t>
            </a:r>
          </a:p>
        </p:txBody>
      </p:sp>
      <p:sp>
        <p:nvSpPr>
          <p:cNvPr id="18436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8" name="İçerik Yer Tutucusu 2"/>
          <p:cNvSpPr>
            <a:spLocks noGrp="1"/>
          </p:cNvSpPr>
          <p:nvPr>
            <p:ph idx="1"/>
          </p:nvPr>
        </p:nvSpPr>
        <p:spPr>
          <a:xfrm>
            <a:off x="2819400" y="1708150"/>
            <a:ext cx="8534400" cy="44894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mtClean="0"/>
              <a:t>Yapılan bir araştırmaya göre ilkokul çocuklarının gelecekteki başarılarında öz disiplin, zekadan daha önemli bir role sahip.</a:t>
            </a:r>
          </a:p>
          <a:p>
            <a:pPr algn="just">
              <a:lnSpc>
                <a:spcPct val="150000"/>
              </a:lnSpc>
            </a:pPr>
            <a:r>
              <a:rPr lang="tr-TR" smtClean="0"/>
              <a:t>Çocuğun kurallara uyma yeteneği, düşünmeden hareket edip etmediği, anlık haz için gelecekteki daha büyük avantajları feda edip etmediği gibi konuların araştırıldığı bu anket sonucunda her çocuğa belli bir puan veriliyor.</a:t>
            </a:r>
          </a:p>
          <a:p>
            <a:pPr algn="just">
              <a:lnSpc>
                <a:spcPct val="150000"/>
              </a:lnSpc>
            </a:pPr>
            <a:r>
              <a:rPr lang="tr-TR" smtClean="0"/>
              <a:t>Araştırmacılar, öz disiplini yüksek olan çocukların o eğitim yılındaki başarılarının diğer çocuklara nazaran daha yüksek olduğunu ve çocukların daha iyi liselere kabul edildiğini buluyorlar.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2895600" y="382588"/>
            <a:ext cx="8534400" cy="1412875"/>
          </a:xfrm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tr-TR" sz="4800" cap="none" smtClean="0"/>
              <a:t>ÖZ DİSİPLİNİMİZİ NASIL OLUŞTURABİLİRİZ?</a:t>
            </a:r>
          </a:p>
        </p:txBody>
      </p:sp>
      <p:sp>
        <p:nvSpPr>
          <p:cNvPr id="19460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2" name="İçerik Yer Tutucusu 2"/>
          <p:cNvSpPr>
            <a:spLocks noGrp="1"/>
          </p:cNvSpPr>
          <p:nvPr>
            <p:ph idx="1"/>
          </p:nvPr>
        </p:nvSpPr>
        <p:spPr>
          <a:xfrm>
            <a:off x="2895600" y="2178050"/>
            <a:ext cx="4756150" cy="4206875"/>
          </a:xfrm>
        </p:spPr>
        <p:txBody>
          <a:bodyPr/>
          <a:lstStyle/>
          <a:p>
            <a:pPr marL="381000" indent="-381000">
              <a:buFont typeface="Arial" charset="0"/>
              <a:buAutoNum type="arabicPeriod"/>
            </a:pPr>
            <a:endParaRPr lang="tr-TR" sz="3200" b="1" smtClean="0">
              <a:solidFill>
                <a:srgbClr val="000000"/>
              </a:solidFill>
            </a:endParaRPr>
          </a:p>
          <a:p>
            <a:pPr marL="381000" indent="-381000">
              <a:buFont typeface="Arial" charset="0"/>
              <a:buAutoNum type="arabicPeriod"/>
            </a:pPr>
            <a:r>
              <a:rPr lang="en-US" sz="3200" b="1" smtClean="0">
                <a:solidFill>
                  <a:srgbClr val="000000"/>
                </a:solidFill>
              </a:rPr>
              <a:t>HEDEF BEL</a:t>
            </a:r>
            <a:r>
              <a:rPr lang="tr-TR" sz="3200" b="1" smtClean="0">
                <a:solidFill>
                  <a:srgbClr val="000000"/>
                </a:solidFill>
              </a:rPr>
              <a:t>İ</a:t>
            </a:r>
            <a:r>
              <a:rPr lang="en-US" sz="3200" b="1" smtClean="0">
                <a:solidFill>
                  <a:srgbClr val="000000"/>
                </a:solidFill>
              </a:rPr>
              <a:t>RLEME</a:t>
            </a:r>
            <a:endParaRPr lang="tr-TR" sz="3200" b="1" smtClean="0">
              <a:solidFill>
                <a:srgbClr val="000000"/>
              </a:solidFill>
            </a:endParaRPr>
          </a:p>
          <a:p>
            <a:pPr marL="381000" indent="-381000">
              <a:buFont typeface="Arial" charset="0"/>
              <a:buAutoNum type="arabicPeriod"/>
            </a:pPr>
            <a:endParaRPr lang="en-US" sz="3200" b="1" smtClean="0">
              <a:solidFill>
                <a:srgbClr val="000000"/>
              </a:solidFill>
            </a:endParaRPr>
          </a:p>
          <a:p>
            <a:pPr marL="381000" indent="-381000"/>
            <a:r>
              <a:rPr lang="en-US" sz="2400" smtClean="0">
                <a:solidFill>
                  <a:srgbClr val="000000"/>
                </a:solidFill>
              </a:rPr>
              <a:t>Kişinin ne istediğini açık bir şekilde belirlemesi</a:t>
            </a:r>
            <a:r>
              <a:rPr lang="tr-TR" sz="2400" smtClean="0">
                <a:solidFill>
                  <a:srgbClr val="000000"/>
                </a:solidFill>
              </a:rPr>
              <a:t> gerekir.</a:t>
            </a:r>
          </a:p>
        </p:txBody>
      </p:sp>
      <p:sp>
        <p:nvSpPr>
          <p:cNvPr id="19464" name="AutoShape 8" descr="Hedef Belirleme ve Plan Yapma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tr-TR"/>
          </a:p>
        </p:txBody>
      </p:sp>
      <p:sp>
        <p:nvSpPr>
          <p:cNvPr id="19466" name="AutoShape 10" descr="Hedef Belirleme ve Plan Yapma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tr-TR"/>
          </a:p>
        </p:txBody>
      </p:sp>
      <p:sp>
        <p:nvSpPr>
          <p:cNvPr id="19468" name="AutoShape 12" descr="Hedef Belirleme ve Plan Yapma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tr-TR"/>
          </a:p>
        </p:txBody>
      </p:sp>
      <p:sp>
        <p:nvSpPr>
          <p:cNvPr id="19470" name="AutoShape 14" descr="Hedef Belirleme ve Plan Yapma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tr-TR"/>
          </a:p>
        </p:txBody>
      </p:sp>
      <p:sp>
        <p:nvSpPr>
          <p:cNvPr id="19472" name="AutoShape 16" descr="Hedef Belirleme ve Plan Yapma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tr-TR"/>
          </a:p>
        </p:txBody>
      </p:sp>
      <p:pic>
        <p:nvPicPr>
          <p:cNvPr id="19473" name="Picture 17" descr="depositphotos_46271987-stock-photo-3d-man-walking-up-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8263" y="3116263"/>
            <a:ext cx="4262437" cy="3197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4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86" name="İçerik Yer Tutucusu 2"/>
          <p:cNvSpPr>
            <a:spLocks noGrp="1"/>
          </p:cNvSpPr>
          <p:nvPr>
            <p:ph idx="1"/>
          </p:nvPr>
        </p:nvSpPr>
        <p:spPr>
          <a:xfrm>
            <a:off x="2895600" y="2178050"/>
            <a:ext cx="8534400" cy="37020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3600" b="1" smtClean="0">
                <a:solidFill>
                  <a:srgbClr val="000000"/>
                </a:solidFill>
              </a:rPr>
              <a:t>2. MODELLEME</a:t>
            </a:r>
            <a:endParaRPr lang="tr-TR" sz="3600" b="1" smtClean="0">
              <a:solidFill>
                <a:srgbClr val="000000"/>
              </a:solidFill>
            </a:endParaRPr>
          </a:p>
          <a:p>
            <a:pPr>
              <a:buFont typeface="Arial" charset="0"/>
              <a:buNone/>
            </a:pPr>
            <a:endParaRPr lang="en-US" sz="3600" smtClean="0">
              <a:solidFill>
                <a:srgbClr val="000000"/>
              </a:solidFill>
            </a:endParaRPr>
          </a:p>
          <a:p>
            <a:r>
              <a:rPr lang="en-US" sz="2400" smtClean="0">
                <a:solidFill>
                  <a:srgbClr val="000000"/>
                </a:solidFill>
              </a:rPr>
              <a:t>Kişinin kendisine örnek alacağı bireylerin olması</a:t>
            </a:r>
            <a:r>
              <a:rPr lang="tr-TR" sz="2400" smtClean="0">
                <a:solidFill>
                  <a:srgbClr val="000000"/>
                </a:solidFill>
              </a:rPr>
              <a:t> öz disiplin becerisi kazanmasıda etkilidir.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8" name="Freeform: Shap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0" y="0"/>
            <a:ext cx="2274888" cy="6858000"/>
          </a:xfrm>
          <a:custGeom>
            <a:avLst/>
            <a:gdLst/>
            <a:ahLst/>
            <a:cxnLst/>
            <a:rect l="0" t="0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" name="Rectangle 11">
            <a:extLst>
              <a:ext uri="{FF2B5EF4-FFF2-40B4-BE49-F238E27FC236}"/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28416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10" name="İçerik Yer Tutucusu 2"/>
          <p:cNvSpPr>
            <a:spLocks noGrp="1"/>
          </p:cNvSpPr>
          <p:nvPr>
            <p:ph idx="1"/>
          </p:nvPr>
        </p:nvSpPr>
        <p:spPr>
          <a:xfrm>
            <a:off x="2895600" y="2178050"/>
            <a:ext cx="8534400" cy="37020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sz="3600" b="1" smtClean="0">
                <a:solidFill>
                  <a:srgbClr val="000000"/>
                </a:solidFill>
              </a:rPr>
              <a:t>3. </a:t>
            </a:r>
            <a:r>
              <a:rPr lang="en-US" sz="3600" b="1" smtClean="0">
                <a:solidFill>
                  <a:srgbClr val="000000"/>
                </a:solidFill>
              </a:rPr>
              <a:t>PLANLAMA</a:t>
            </a:r>
            <a:endParaRPr lang="tr-TR" sz="3600" b="1" smtClean="0">
              <a:solidFill>
                <a:srgbClr val="000000"/>
              </a:solidFill>
            </a:endParaRPr>
          </a:p>
          <a:p>
            <a:pPr>
              <a:buFont typeface="Arial" charset="0"/>
              <a:buNone/>
            </a:pPr>
            <a:endParaRPr lang="en-US" sz="3600" b="1" smtClean="0">
              <a:solidFill>
                <a:srgbClr val="000000"/>
              </a:solidFill>
            </a:endParaRPr>
          </a:p>
          <a:p>
            <a:r>
              <a:rPr lang="en-US" sz="2400" smtClean="0">
                <a:solidFill>
                  <a:srgbClr val="000000"/>
                </a:solidFill>
              </a:rPr>
              <a:t>Kişinin ulaşacağı hedefler için yapacakları için ayrıntılı bir taslak oluşturmasıdır.</a:t>
            </a:r>
          </a:p>
          <a:p>
            <a:endParaRPr lang="tr-TR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ppt/theme/themeOverride1.xml><?xml version="1.0" encoding="utf-8"?>
<a:themeOverride xmlns:a="http://schemas.openxmlformats.org/drawingml/2006/main">
  <a:clrScheme name="Rozet">
    <a:dk1>
      <a:sysClr val="windowText" lastClr="000000"/>
    </a:dk1>
    <a:lt1>
      <a:sysClr val="window" lastClr="FFFFFF"/>
    </a:lt1>
    <a:dk2>
      <a:srgbClr val="2A1A00"/>
    </a:dk2>
    <a:lt2>
      <a:srgbClr val="F3F3F2"/>
    </a:lt2>
    <a:accent1>
      <a:srgbClr val="F8B323"/>
    </a:accent1>
    <a:accent2>
      <a:srgbClr val="656A59"/>
    </a:accent2>
    <a:accent3>
      <a:srgbClr val="46B2B5"/>
    </a:accent3>
    <a:accent4>
      <a:srgbClr val="8CAA7E"/>
    </a:accent4>
    <a:accent5>
      <a:srgbClr val="D36F68"/>
    </a:accent5>
    <a:accent6>
      <a:srgbClr val="826276"/>
    </a:accent6>
    <a:hlink>
      <a:srgbClr val="46B2B5"/>
    </a:hlink>
    <a:folHlink>
      <a:srgbClr val="A4669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260</TotalTime>
  <Words>607</Words>
  <Application>Microsoft Office PowerPoint</Application>
  <PresentationFormat>Özel</PresentationFormat>
  <Paragraphs>62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Rozet</vt:lpstr>
      <vt:lpstr>PowerPoint Sunusu</vt:lpstr>
      <vt:lpstr>NEDİR?</vt:lpstr>
      <vt:lpstr>PowerPoint Sunusu</vt:lpstr>
      <vt:lpstr>Kendinize bir hedef koyduğunuz zaman onu ancak disiplin ve sıkı çalışmayla elde edebilirsiniz. </vt:lpstr>
      <vt:lpstr>ÖZ DİSİPLİNLE İLGİLİ KİM NE DEMİŞ?</vt:lpstr>
      <vt:lpstr>ÖZ DİSİPLİN Mİ ZEKA MI?</vt:lpstr>
      <vt:lpstr>ÖZ DİSİPLİNİMİZİ NASIL OLUŞTURABİLİRİZ?</vt:lpstr>
      <vt:lpstr>PowerPoint Sunusu</vt:lpstr>
      <vt:lpstr>PowerPoint Sunusu</vt:lpstr>
      <vt:lpstr>PowerPoint Sunusu</vt:lpstr>
      <vt:lpstr>PowerPoint Sunusu</vt:lpstr>
      <vt:lpstr>ÖNERİLER</vt:lpstr>
      <vt:lpstr>PowerPoint Sunusu</vt:lpstr>
      <vt:lpstr>PowerPoint Sunusu</vt:lpstr>
      <vt:lpstr>PowerPoint Sunusu</vt:lpstr>
      <vt:lpstr>PowerPoint Sunusu</vt:lpstr>
      <vt:lpstr>Öz disiplin becerisi yüksek kişilerin; daha iyi ilişkiler kurduğu, daha mutlu, daha az stresli, fiziksel ve zihinsel olarak daha sağlıklı ve daha uzun yaşayan insanlar olduklarını gösteren çalışmalar vardır . </vt:lpstr>
      <vt:lpstr>ALIŞKANLIKLAR: ÖZDİSİPLİNE GİDEN YOL 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PSİKOLOJİK DANIŞMAN BEYZa ÖZESKİCİ</dc:title>
  <dc:creator>şule özeskici</dc:creator>
  <cp:lastModifiedBy>pc</cp:lastModifiedBy>
  <cp:revision>5</cp:revision>
  <dcterms:created xsi:type="dcterms:W3CDTF">2020-12-16T21:48:20Z</dcterms:created>
  <dcterms:modified xsi:type="dcterms:W3CDTF">2021-05-05T09:33:58Z</dcterms:modified>
</cp:coreProperties>
</file>